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3" r:id="rId10"/>
    <p:sldId id="267" r:id="rId11"/>
    <p:sldId id="264" r:id="rId12"/>
    <p:sldId id="266" r:id="rId13"/>
    <p:sldId id="265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63"/>
  </p:normalViewPr>
  <p:slideViewPr>
    <p:cSldViewPr snapToGrid="0" snapToObjects="1">
      <p:cViewPr varScale="1">
        <p:scale>
          <a:sx n="121" d="100"/>
          <a:sy n="121" d="100"/>
        </p:scale>
        <p:origin x="20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3AB8E-752A-6C4F-8373-3C08D3E8CF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489B25-F966-9C49-B641-BC20E87C23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1081B6-8FD6-0F4B-97CA-8120E01F8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47E4-E45E-DD46-9620-FAB8FEAC1A2D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7B637-DA7E-FB43-B8D3-8FAA8EAA7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8C135D-B9A2-8348-88D6-6769116A9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8BAB-B2EF-AB48-8432-A861671EF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707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E6D90-C89B-D34C-9A0A-D92ADD4AE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C5940B-46A7-AC4B-8F1B-FB5D8DE575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4C12F-ADD2-C14B-B74E-0AEC4E274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47E4-E45E-DD46-9620-FAB8FEAC1A2D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418C05-3730-D649-9836-88D149B46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F45746-9691-4A49-8D2B-2E20CBB47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8BAB-B2EF-AB48-8432-A861671EF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066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970D43-30CD-844E-A1A8-990290A864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DA4508-DBA7-CB48-999F-D7DFD857DB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AA77FB-233E-9744-98AC-B1F2DB431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47E4-E45E-DD46-9620-FAB8FEAC1A2D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1C30DB-CCFD-4249-A975-66C764144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F10093-7A4B-8A46-B517-77CBCBA1D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8BAB-B2EF-AB48-8432-A861671EF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24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D8AAA-EC2B-404A-A165-F012EEBCE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A9F81-15A6-6349-A5E8-84ECCB2DD5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BC6334-32F9-1C44-934C-9AE5A8807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47E4-E45E-DD46-9620-FAB8FEAC1A2D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B4C8E-11CA-C94A-8BEC-FC83439DD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6E1E4-E1E3-E147-B196-75801BA57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8BAB-B2EF-AB48-8432-A861671EF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188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8E7B70-1847-4C43-B50A-599CA2C11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B08821-3C07-BF45-8F7D-2E4427BEA6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B0DA97-EEDB-5E43-A998-B3B9E66EE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47E4-E45E-DD46-9620-FAB8FEAC1A2D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0D2281-9234-FA4F-AD3A-4DAEB883A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85CAFE-BE07-1441-9F9B-ED8D17C6D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8BAB-B2EF-AB48-8432-A861671EF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813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E1161-278B-434D-8F76-826FD2AF1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6EE86-8563-4543-BEA9-3E5D376B19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B2C82B-6EC7-1D43-9061-7E8D80DAB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0E0843-3561-F141-8602-F194E3AC7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47E4-E45E-DD46-9620-FAB8FEAC1A2D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555634-AE08-AE4F-AFB6-23792167C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9A2253-F7CB-3242-BD61-22340A17E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8BAB-B2EF-AB48-8432-A861671EF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486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F8907-AA6B-7644-B87C-61FC53E5B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889AC9-10A9-384D-B312-9A2188F080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DE510F-D60B-7E4E-B55D-8D921DD235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20F27F-543A-6D40-9B5F-66CA0BE533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36D03D-D38A-1E44-85FF-52D9B25AF8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01DA30-A4F7-7D48-93D7-49D0B3F88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47E4-E45E-DD46-9620-FAB8FEAC1A2D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317672-18BA-C54A-BF70-5771026DD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041B84-5EC0-734B-A8FD-AC83F6461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8BAB-B2EF-AB48-8432-A861671EF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171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BF106-3143-9D4F-9A15-12B7114C5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5C93F7-6736-D44C-8F8D-544C126C1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47E4-E45E-DD46-9620-FAB8FEAC1A2D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7F9028-303E-D540-97BA-E362A5392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EA167B-D775-CC4E-BD2F-F1F93905E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8BAB-B2EF-AB48-8432-A861671EF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648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646A16-C871-9B48-AB1C-DBC8F1050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47E4-E45E-DD46-9620-FAB8FEAC1A2D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D8E5A59-B60B-954E-82A3-BD62248C4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4C5CBE-8044-6D47-A98F-BE82323BD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8BAB-B2EF-AB48-8432-A861671EF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798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E0456D-C1E4-404F-971C-F8400A4A3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7B8065-939D-054F-ACC7-A8A4568E64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EC922D-09DC-574E-B0E4-9CBA590E54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68F211-780C-F844-99BC-A54AED4F8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47E4-E45E-DD46-9620-FAB8FEAC1A2D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B35404-D19E-014F-8FB0-C87F9C019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7A4F9E-4570-F146-BC34-C8D0CF9BE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8BAB-B2EF-AB48-8432-A861671EF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633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0C3F9-A31D-714E-B893-22CB75AEF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37C0E0-445F-E94E-9E35-5BB3582A29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7D408A-11F8-0A46-8522-1A264A9AC4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D5B51E-25CE-E94A-88BF-4FE7A6EFD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547E4-E45E-DD46-9620-FAB8FEAC1A2D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F0E15C-9AA3-A14B-A69E-2E13B8A29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2662E5-6E6A-6346-96C5-94A860EEE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08BAB-B2EF-AB48-8432-A861671EF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22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75F42D-CAEE-7849-8FA6-E42BD639E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598F77-03EE-6F4D-AE97-EFCE93C93F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CED86F-F39E-DB44-B722-4BB64A60CA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547E4-E45E-DD46-9620-FAB8FEAC1A2D}" type="datetimeFigureOut">
              <a:rPr lang="en-US" smtClean="0"/>
              <a:t>11/26/20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2CA15F-2FEE-7344-97F8-CC4CEB7D20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AC2EBE-8E22-F247-A388-1168124E39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08BAB-B2EF-AB48-8432-A861671EF4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96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407451-FF1C-5E48-A7DD-B496880D6A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RNAseq</a:t>
            </a:r>
            <a:r>
              <a:rPr lang="en-US" dirty="0"/>
              <a:t> analysis with </a:t>
            </a:r>
            <a:r>
              <a:rPr lang="en-US" dirty="0" err="1"/>
              <a:t>EBseq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A9F0CA-0BAB-A34E-A01A-62B0E48DF0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Katie Lennard</a:t>
            </a:r>
          </a:p>
        </p:txBody>
      </p:sp>
    </p:spTree>
    <p:extLst>
      <p:ext uri="{BB962C8B-B14F-4D97-AF65-F5344CB8AC3E}">
        <p14:creationId xmlns:p14="http://schemas.microsoft.com/office/powerpoint/2010/main" val="6332666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4607066-D9BE-494C-B519-7071E6CFB3F8}"/>
              </a:ext>
            </a:extLst>
          </p:cNvPr>
          <p:cNvSpPr txBox="1">
            <a:spLocks/>
          </p:cNvSpPr>
          <p:nvPr/>
        </p:nvSpPr>
        <p:spPr>
          <a:xfrm>
            <a:off x="838200" y="3178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Cluster 1 vs. 4 (fibrosis with infection </a:t>
            </a:r>
            <a:r>
              <a:rPr lang="en-US" b="1" dirty="0"/>
              <a:t>vs. </a:t>
            </a:r>
            <a:r>
              <a:rPr lang="en-US" dirty="0"/>
              <a:t>no fibrosis no infection)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308320A9-2545-2A44-A41D-B12354F46D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Content Placeholder 4">
            <a:extLst>
              <a:ext uri="{FF2B5EF4-FFF2-40B4-BE49-F238E27FC236}">
                <a16:creationId xmlns:a16="http://schemas.microsoft.com/office/drawing/2014/main" id="{627AC3B9-61E2-3544-A038-B287A29404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617" y="1690688"/>
            <a:ext cx="5297241" cy="529724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BCE5F16-5ECF-4D40-A084-A3D16C0AA826}"/>
              </a:ext>
            </a:extLst>
          </p:cNvPr>
          <p:cNvSpPr txBox="1"/>
          <p:nvPr/>
        </p:nvSpPr>
        <p:spPr>
          <a:xfrm>
            <a:off x="6095208" y="1957388"/>
            <a:ext cx="55911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Genes identified as significantly different by both </a:t>
            </a:r>
            <a:r>
              <a:rPr lang="en-US" b="1" dirty="0" err="1"/>
              <a:t>edgeR</a:t>
            </a:r>
            <a:r>
              <a:rPr lang="en-US" b="1" dirty="0"/>
              <a:t> and </a:t>
            </a:r>
            <a:r>
              <a:rPr lang="en-US" b="1" dirty="0" err="1"/>
              <a:t>Ebseq</a:t>
            </a:r>
            <a:r>
              <a:rPr lang="en-US" dirty="0"/>
              <a:t>: "AMPD3"   "DUS2"    "INADL"   "SEMA7A"  "TCP11L1"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1B1281-351B-784B-AA41-39E70CDF9769}"/>
              </a:ext>
            </a:extLst>
          </p:cNvPr>
          <p:cNvSpPr txBox="1"/>
          <p:nvPr/>
        </p:nvSpPr>
        <p:spPr>
          <a:xfrm>
            <a:off x="1614488" y="1587209"/>
            <a:ext cx="2300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log2(CPM counts)</a:t>
            </a:r>
          </a:p>
        </p:txBody>
      </p:sp>
    </p:spTree>
    <p:extLst>
      <p:ext uri="{BB962C8B-B14F-4D97-AF65-F5344CB8AC3E}">
        <p14:creationId xmlns:p14="http://schemas.microsoft.com/office/powerpoint/2010/main" val="534744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E0839-7212-AE4A-830C-2621CD74DA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706780"/>
            <a:ext cx="10515600" cy="1325563"/>
          </a:xfrm>
        </p:spPr>
        <p:txBody>
          <a:bodyPr/>
          <a:lstStyle/>
          <a:p>
            <a:r>
              <a:rPr lang="en-US" dirty="0"/>
              <a:t>Cluster 3 vs. 4 (fibrosis no infection vs. no fibrosis no infection)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C9614B7-6E95-A947-9504-0C7E5FA408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12886"/>
              </p:ext>
            </p:extLst>
          </p:nvPr>
        </p:nvGraphicFramePr>
        <p:xfrm>
          <a:off x="694997" y="2181719"/>
          <a:ext cx="10515600" cy="3726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7809">
                  <a:extLst>
                    <a:ext uri="{9D8B030D-6E8A-4147-A177-3AD203B41FA5}">
                      <a16:colId xmlns:a16="http://schemas.microsoft.com/office/drawing/2014/main" val="3333869494"/>
                    </a:ext>
                  </a:extLst>
                </a:gridCol>
                <a:gridCol w="1304260">
                  <a:extLst>
                    <a:ext uri="{9D8B030D-6E8A-4147-A177-3AD203B41FA5}">
                      <a16:colId xmlns:a16="http://schemas.microsoft.com/office/drawing/2014/main" val="2478157999"/>
                    </a:ext>
                  </a:extLst>
                </a:gridCol>
                <a:gridCol w="3959362">
                  <a:extLst>
                    <a:ext uri="{9D8B030D-6E8A-4147-A177-3AD203B41FA5}">
                      <a16:colId xmlns:a16="http://schemas.microsoft.com/office/drawing/2014/main" val="3397947669"/>
                    </a:ext>
                  </a:extLst>
                </a:gridCol>
                <a:gridCol w="1793358">
                  <a:extLst>
                    <a:ext uri="{9D8B030D-6E8A-4147-A177-3AD203B41FA5}">
                      <a16:colId xmlns:a16="http://schemas.microsoft.com/office/drawing/2014/main" val="3994845459"/>
                    </a:ext>
                  </a:extLst>
                </a:gridCol>
                <a:gridCol w="2270811">
                  <a:extLst>
                    <a:ext uri="{9D8B030D-6E8A-4147-A177-3AD203B41FA5}">
                      <a16:colId xmlns:a16="http://schemas.microsoft.com/office/drawing/2014/main" val="624405849"/>
                    </a:ext>
                  </a:extLst>
                </a:gridCol>
              </a:tblGrid>
              <a:tr h="186323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ensembl_gene_id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4" marR="8734" marT="87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external_gene_name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4" marR="8734" marT="87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description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4" marR="8734" marT="87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percentage_gene_gc_content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4" marR="8734" marT="87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realFC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4" marR="8734" marT="8734" marB="0" anchor="b"/>
                </a:tc>
                <a:extLst>
                  <a:ext uri="{0D108BD9-81ED-4DB2-BD59-A6C34878D82A}">
                    <a16:rowId xmlns:a16="http://schemas.microsoft.com/office/drawing/2014/main" val="1349430943"/>
                  </a:ext>
                </a:extLst>
              </a:tr>
              <a:tr h="186323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ENSG00000163823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4" marR="8734" marT="87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CCR1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4" marR="8734" marT="873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chemokine (C-C motif) receptor 1 [Source:HGNC Symbol;Acc:1602]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4" marR="8734" marT="87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100" u="none" strike="noStrike">
                          <a:effectLst/>
                        </a:rPr>
                        <a:t>46.61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4" marR="8734" marT="873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100" u="none" strike="noStrike" dirty="0">
                          <a:effectLst/>
                        </a:rPr>
                        <a:t>0.645706802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4" marR="8734" marT="8734" marB="0" anchor="b"/>
                </a:tc>
                <a:extLst>
                  <a:ext uri="{0D108BD9-81ED-4DB2-BD59-A6C34878D82A}">
                    <a16:rowId xmlns:a16="http://schemas.microsoft.com/office/drawing/2014/main" val="3265442164"/>
                  </a:ext>
                </a:extLst>
              </a:tr>
            </a:tbl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6EF0AE27-7558-3A4F-ACCF-0E0551F3F88B}"/>
              </a:ext>
            </a:extLst>
          </p:cNvPr>
          <p:cNvSpPr txBox="1">
            <a:spLocks/>
          </p:cNvSpPr>
          <p:nvPr/>
        </p:nvSpPr>
        <p:spPr>
          <a:xfrm>
            <a:off x="838200" y="315043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Cluster 2 vs. 3 (no fibrosis, infection vs. fibrosis, no infection)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EA0B987-F325-6548-8B3B-112CBF2D52A1}"/>
              </a:ext>
            </a:extLst>
          </p:cNvPr>
          <p:cNvSpPr txBox="1"/>
          <p:nvPr/>
        </p:nvSpPr>
        <p:spPr>
          <a:xfrm>
            <a:off x="1008993" y="4603531"/>
            <a:ext cx="7210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significant differences</a:t>
            </a:r>
          </a:p>
        </p:txBody>
      </p:sp>
    </p:spTree>
    <p:extLst>
      <p:ext uri="{BB962C8B-B14F-4D97-AF65-F5344CB8AC3E}">
        <p14:creationId xmlns:p14="http://schemas.microsoft.com/office/powerpoint/2010/main" val="42510448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F23D4C8-BEB9-E141-9561-DCDC18DF9C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890986"/>
            <a:ext cx="4351338" cy="4351338"/>
          </a:xfr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985A8DA-3FA2-EC4A-B2C4-68CA0247DBF7}"/>
              </a:ext>
            </a:extLst>
          </p:cNvPr>
          <p:cNvSpPr txBox="1">
            <a:spLocks/>
          </p:cNvSpPr>
          <p:nvPr/>
        </p:nvSpPr>
        <p:spPr>
          <a:xfrm>
            <a:off x="621425" y="61567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Cluster 1 vs. 2</a:t>
            </a:r>
            <a:r>
              <a:rPr lang="en-US" dirty="0">
                <a:sym typeface="Wingdings" pitchFamily="2" charset="2"/>
              </a:rPr>
              <a:t> (infection, fibrosis vs. infection, no fibrosis)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63E0532-8C33-E449-A932-94160B19DA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738183"/>
              </p:ext>
            </p:extLst>
          </p:nvPr>
        </p:nvGraphicFramePr>
        <p:xfrm>
          <a:off x="4204138" y="3651306"/>
          <a:ext cx="7903780" cy="309425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0595">
                  <a:extLst>
                    <a:ext uri="{9D8B030D-6E8A-4147-A177-3AD203B41FA5}">
                      <a16:colId xmlns:a16="http://schemas.microsoft.com/office/drawing/2014/main" val="1250318785"/>
                    </a:ext>
                  </a:extLst>
                </a:gridCol>
                <a:gridCol w="1208496">
                  <a:extLst>
                    <a:ext uri="{9D8B030D-6E8A-4147-A177-3AD203B41FA5}">
                      <a16:colId xmlns:a16="http://schemas.microsoft.com/office/drawing/2014/main" val="4013892128"/>
                    </a:ext>
                  </a:extLst>
                </a:gridCol>
                <a:gridCol w="3765889">
                  <a:extLst>
                    <a:ext uri="{9D8B030D-6E8A-4147-A177-3AD203B41FA5}">
                      <a16:colId xmlns:a16="http://schemas.microsoft.com/office/drawing/2014/main" val="1307963749"/>
                    </a:ext>
                  </a:extLst>
                </a:gridCol>
                <a:gridCol w="1030014">
                  <a:extLst>
                    <a:ext uri="{9D8B030D-6E8A-4147-A177-3AD203B41FA5}">
                      <a16:colId xmlns:a16="http://schemas.microsoft.com/office/drawing/2014/main" val="251563768"/>
                    </a:ext>
                  </a:extLst>
                </a:gridCol>
                <a:gridCol w="798786">
                  <a:extLst>
                    <a:ext uri="{9D8B030D-6E8A-4147-A177-3AD203B41FA5}">
                      <a16:colId xmlns:a16="http://schemas.microsoft.com/office/drawing/2014/main" val="278607614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ensembl_gene_id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external_gene_name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description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 dirty="0" err="1">
                          <a:effectLst/>
                        </a:rPr>
                        <a:t>percentage_gene_gc_content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realFC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extLst>
                  <a:ext uri="{0D108BD9-81ED-4DB2-BD59-A6C34878D82A}">
                    <a16:rowId xmlns:a16="http://schemas.microsoft.com/office/drawing/2014/main" val="3300883212"/>
                  </a:ext>
                </a:extLst>
              </a:tr>
              <a:tr h="181891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ENSG00000123384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LRP1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 dirty="0">
                          <a:effectLst/>
                        </a:rPr>
                        <a:t>low density lipoprotein receptor-related protein 1 [</a:t>
                      </a:r>
                      <a:r>
                        <a:rPr lang="en-ZA" sz="1100" u="none" strike="noStrike" dirty="0" err="1">
                          <a:effectLst/>
                        </a:rPr>
                        <a:t>Source:HGNC</a:t>
                      </a:r>
                      <a:r>
                        <a:rPr lang="en-ZA" sz="1100" u="none" strike="noStrike" dirty="0">
                          <a:effectLst/>
                        </a:rPr>
                        <a:t> Symbol;Acc:6692]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100" u="none" strike="noStrike">
                          <a:effectLst/>
                        </a:rPr>
                        <a:t>56.25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100" u="none" strike="noStrike">
                          <a:effectLst/>
                        </a:rPr>
                        <a:t>0.684163837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extLst>
                  <a:ext uri="{0D108BD9-81ED-4DB2-BD59-A6C34878D82A}">
                    <a16:rowId xmlns:a16="http://schemas.microsoft.com/office/drawing/2014/main" val="2647814086"/>
                  </a:ext>
                </a:extLst>
              </a:tr>
              <a:tr h="181891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ENSG00000074660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SCARF1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scavenger receptor class F, member 1 [Source:HGNC Symbol;Acc:16820]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100" u="none" strike="noStrike">
                          <a:effectLst/>
                        </a:rPr>
                        <a:t>58.07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100" u="none" strike="noStrike">
                          <a:effectLst/>
                        </a:rPr>
                        <a:t>0.644517266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extLst>
                  <a:ext uri="{0D108BD9-81ED-4DB2-BD59-A6C34878D82A}">
                    <a16:rowId xmlns:a16="http://schemas.microsoft.com/office/drawing/2014/main" val="3436849796"/>
                  </a:ext>
                </a:extLst>
              </a:tr>
              <a:tr h="335931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ENSG00000124126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PREX1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phosphatidylinositol-3,4,5-trisphosphate-dependent Rac exchange factor 1 [Source:HGNC Symbol;Acc:32594]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100" u="none" strike="noStrike">
                          <a:effectLst/>
                        </a:rPr>
                        <a:t>50.46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100" u="none" strike="noStrike">
                          <a:effectLst/>
                        </a:rPr>
                        <a:t>0.780552142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extLst>
                  <a:ext uri="{0D108BD9-81ED-4DB2-BD59-A6C34878D82A}">
                    <a16:rowId xmlns:a16="http://schemas.microsoft.com/office/drawing/2014/main" val="3063350485"/>
                  </a:ext>
                </a:extLst>
              </a:tr>
              <a:tr h="181891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ENSG00000182541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LIMK2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LIM domain kinase 2 [Source:HGNC Symbol;Acc:6614]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100" u="none" strike="noStrike">
                          <a:effectLst/>
                        </a:rPr>
                        <a:t>47.35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100" u="none" strike="noStrike">
                          <a:effectLst/>
                        </a:rPr>
                        <a:t>0.716109564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extLst>
                  <a:ext uri="{0D108BD9-81ED-4DB2-BD59-A6C34878D82A}">
                    <a16:rowId xmlns:a16="http://schemas.microsoft.com/office/drawing/2014/main" val="1207355830"/>
                  </a:ext>
                </a:extLst>
              </a:tr>
              <a:tr h="181891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ENSG00000113916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BCL6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B-cell CLL/lymphoma 6 [Source:HGNC Symbol;Acc:1001]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100" u="none" strike="noStrike">
                          <a:effectLst/>
                        </a:rPr>
                        <a:t>47.68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100" u="none" strike="noStrike">
                          <a:effectLst/>
                        </a:rPr>
                        <a:t>0.676653204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extLst>
                  <a:ext uri="{0D108BD9-81ED-4DB2-BD59-A6C34878D82A}">
                    <a16:rowId xmlns:a16="http://schemas.microsoft.com/office/drawing/2014/main" val="2570677149"/>
                  </a:ext>
                </a:extLst>
              </a:tr>
              <a:tr h="181891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ENSG00000223401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RP11-211G3.2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100" u="none" strike="noStrike">
                          <a:effectLst/>
                        </a:rPr>
                        <a:t>55.22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100" u="none" strike="noStrike">
                          <a:effectLst/>
                        </a:rPr>
                        <a:t>0.617790559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extLst>
                  <a:ext uri="{0D108BD9-81ED-4DB2-BD59-A6C34878D82A}">
                    <a16:rowId xmlns:a16="http://schemas.microsoft.com/office/drawing/2014/main" val="808035295"/>
                  </a:ext>
                </a:extLst>
              </a:tr>
              <a:tr h="181891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ENSG00000197081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IGF2R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insulin-like growth factor 2 receptor [Source:HGNC Symbol;Acc:5467]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100" u="none" strike="noStrike">
                          <a:effectLst/>
                        </a:rPr>
                        <a:t>45.55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100" u="none" strike="noStrike">
                          <a:effectLst/>
                        </a:rPr>
                        <a:t>0.704653112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extLst>
                  <a:ext uri="{0D108BD9-81ED-4DB2-BD59-A6C34878D82A}">
                    <a16:rowId xmlns:a16="http://schemas.microsoft.com/office/drawing/2014/main" val="1155046029"/>
                  </a:ext>
                </a:extLst>
              </a:tr>
              <a:tr h="181891"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ENSG00000164713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BRI3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100" u="none" strike="noStrike">
                          <a:effectLst/>
                        </a:rPr>
                        <a:t>brain protein I3 [Source:HGNC Symbol;Acc:1109]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100" u="none" strike="noStrike">
                          <a:effectLst/>
                        </a:rPr>
                        <a:t>52.09</a:t>
                      </a:r>
                      <a:endParaRPr lang="en-ZA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100" u="none" strike="noStrike" dirty="0">
                          <a:effectLst/>
                        </a:rPr>
                        <a:t>0.684143051</a:t>
                      </a:r>
                      <a:endParaRPr lang="en-ZA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26" marR="8526" marT="8526" marB="0" anchor="b"/>
                </a:tc>
                <a:extLst>
                  <a:ext uri="{0D108BD9-81ED-4DB2-BD59-A6C34878D82A}">
                    <a16:rowId xmlns:a16="http://schemas.microsoft.com/office/drawing/2014/main" val="121269740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8F76D07-6079-064E-AAAB-1FA378C8F13F}"/>
              </a:ext>
            </a:extLst>
          </p:cNvPr>
          <p:cNvSpPr txBox="1"/>
          <p:nvPr/>
        </p:nvSpPr>
        <p:spPr>
          <a:xfrm>
            <a:off x="1025525" y="1706320"/>
            <a:ext cx="2300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log2(CPM counts)</a:t>
            </a:r>
          </a:p>
        </p:txBody>
      </p:sp>
    </p:spTree>
    <p:extLst>
      <p:ext uri="{BB962C8B-B14F-4D97-AF65-F5344CB8AC3E}">
        <p14:creationId xmlns:p14="http://schemas.microsoft.com/office/powerpoint/2010/main" val="1836518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70BC6B-5938-DD49-B954-10A9B46063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 2 vs. 4</a:t>
            </a:r>
            <a:r>
              <a:rPr lang="en-US" dirty="0">
                <a:sym typeface="Wingdings" pitchFamily="2" charset="2"/>
              </a:rPr>
              <a:t> (infection, no fibrosis vs. no infection no fibrosis)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91F2EB5-C309-E546-8E51-F34B954F000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0452181"/>
              </p:ext>
            </p:extLst>
          </p:nvPr>
        </p:nvGraphicFramePr>
        <p:xfrm>
          <a:off x="1449771" y="1690688"/>
          <a:ext cx="8724900" cy="609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4183862757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906846315"/>
                    </a:ext>
                  </a:extLst>
                </a:gridCol>
                <a:gridCol w="3124200">
                  <a:extLst>
                    <a:ext uri="{9D8B030D-6E8A-4147-A177-3AD203B41FA5}">
                      <a16:colId xmlns:a16="http://schemas.microsoft.com/office/drawing/2014/main" val="1157059866"/>
                    </a:ext>
                  </a:extLst>
                </a:gridCol>
                <a:gridCol w="1955800">
                  <a:extLst>
                    <a:ext uri="{9D8B030D-6E8A-4147-A177-3AD203B41FA5}">
                      <a16:colId xmlns:a16="http://schemas.microsoft.com/office/drawing/2014/main" val="1911794091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4043806596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ensembl_gene_id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external_gene_name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description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percentage_gene_gc_content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realFC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9739365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ENSG00000261971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RP11-473M20.7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200" u="none" strike="noStrike">
                          <a:effectLst/>
                        </a:rPr>
                        <a:t>59.49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200" u="none" strike="noStrike">
                          <a:effectLst/>
                        </a:rPr>
                        <a:t>1.711425197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7328070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ENSG00000167261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DPEP2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dipeptidase 2 [Source:HGNC Symbol;Acc:23028]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200" u="none" strike="noStrike">
                          <a:effectLst/>
                        </a:rPr>
                        <a:t>54.36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200" u="none" strike="noStrike" dirty="0">
                          <a:effectLst/>
                        </a:rPr>
                        <a:t>1.466345592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60289316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F7BAA9B3-6A5F-1347-8293-0CF0553676AD}"/>
              </a:ext>
            </a:extLst>
          </p:cNvPr>
          <p:cNvSpPr txBox="1">
            <a:spLocks/>
          </p:cNvSpPr>
          <p:nvPr/>
        </p:nvSpPr>
        <p:spPr>
          <a:xfrm>
            <a:off x="838200" y="254339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Cluster 1 vs. 3 (fibrosis with infection </a:t>
            </a:r>
            <a:r>
              <a:rPr lang="en-US" b="1" dirty="0"/>
              <a:t>vs.</a:t>
            </a:r>
            <a:r>
              <a:rPr lang="en-US" dirty="0"/>
              <a:t> fibrosis no infection)</a:t>
            </a:r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19793F37-10A1-D744-9478-FC2139558BD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0667449"/>
              </p:ext>
            </p:extLst>
          </p:nvPr>
        </p:nvGraphicFramePr>
        <p:xfrm>
          <a:off x="754117" y="4018730"/>
          <a:ext cx="10439400" cy="101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400">
                  <a:extLst>
                    <a:ext uri="{9D8B030D-6E8A-4147-A177-3AD203B41FA5}">
                      <a16:colId xmlns:a16="http://schemas.microsoft.com/office/drawing/2014/main" val="585861706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3818168633"/>
                    </a:ext>
                  </a:extLst>
                </a:gridCol>
                <a:gridCol w="4838700">
                  <a:extLst>
                    <a:ext uri="{9D8B030D-6E8A-4147-A177-3AD203B41FA5}">
                      <a16:colId xmlns:a16="http://schemas.microsoft.com/office/drawing/2014/main" val="1350752060"/>
                    </a:ext>
                  </a:extLst>
                </a:gridCol>
                <a:gridCol w="1955800">
                  <a:extLst>
                    <a:ext uri="{9D8B030D-6E8A-4147-A177-3AD203B41FA5}">
                      <a16:colId xmlns:a16="http://schemas.microsoft.com/office/drawing/2014/main" val="2428460534"/>
                    </a:ext>
                  </a:extLst>
                </a:gridCol>
                <a:gridCol w="927100">
                  <a:extLst>
                    <a:ext uri="{9D8B030D-6E8A-4147-A177-3AD203B41FA5}">
                      <a16:colId xmlns:a16="http://schemas.microsoft.com/office/drawing/2014/main" val="3249621136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ensembl_gene_id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external_gene_name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 dirty="0">
                          <a:effectLst/>
                        </a:rPr>
                        <a:t>description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percentage_gene_gc_content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realFC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0979623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ENSG00000221491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SNORA34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small nucleolar RNA, H/ACA box 34 [Source:HGNC Symbol;Acc:32624]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200" u="none" strike="noStrike">
                          <a:effectLst/>
                        </a:rPr>
                        <a:t>50.36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200" u="none" strike="noStrike">
                          <a:effectLst/>
                        </a:rPr>
                        <a:t>2.411809367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1948218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ENSG00000169330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KIAA1024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KIAA1024 [Source:HGNC Symbol;Acc:29172]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200" u="none" strike="noStrike">
                          <a:effectLst/>
                        </a:rPr>
                        <a:t>43.61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200" u="none" strike="noStrike">
                          <a:effectLst/>
                        </a:rPr>
                        <a:t>3.228059087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4953776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ENSG00000088888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MAVS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mitochondrial antiviral signaling protein [Source:HGNC Symbol;Acc:29233]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200" u="none" strike="noStrike">
                          <a:effectLst/>
                        </a:rPr>
                        <a:t>53.77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200" u="none" strike="noStrike">
                          <a:effectLst/>
                        </a:rPr>
                        <a:t>1.348609027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029596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ENSG00000135605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TEC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200" u="none" strike="noStrike">
                          <a:effectLst/>
                        </a:rPr>
                        <a:t>tec protein tyrosine kinase [Source:HGNC Symbol;Acc:11719]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200" u="none" strike="noStrike">
                          <a:effectLst/>
                        </a:rPr>
                        <a:t>40.44</a:t>
                      </a:r>
                      <a:endParaRPr lang="en-ZA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200" u="none" strike="noStrike" dirty="0">
                          <a:effectLst/>
                        </a:rPr>
                        <a:t>2.089110683</a:t>
                      </a:r>
                      <a:endParaRPr lang="en-ZA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467866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5659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9">
            <a:extLst>
              <a:ext uri="{FF2B5EF4-FFF2-40B4-BE49-F238E27FC236}">
                <a16:creationId xmlns:a16="http://schemas.microsoft.com/office/drawing/2014/main" id="{EBB823FF-8392-564F-824D-16B3F069F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9626" y="1487953"/>
            <a:ext cx="5123656" cy="5123656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F98F8D7-F6FA-A049-BDB8-6353A887C0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7B1AB35-6379-5640-955B-DBA9CF514893}"/>
              </a:ext>
            </a:extLst>
          </p:cNvPr>
          <p:cNvSpPr txBox="1">
            <a:spLocks/>
          </p:cNvSpPr>
          <p:nvPr/>
        </p:nvSpPr>
        <p:spPr>
          <a:xfrm>
            <a:off x="1238250" y="23018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Cluster 1 vs. 3 (fibrosis with infection </a:t>
            </a:r>
            <a:r>
              <a:rPr lang="en-US" b="1" dirty="0"/>
              <a:t>vs.</a:t>
            </a:r>
            <a:r>
              <a:rPr lang="en-US" dirty="0"/>
              <a:t> fibrosis no infection)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1CC9E7-11A0-994A-8CE7-F9962133D7A6}"/>
              </a:ext>
            </a:extLst>
          </p:cNvPr>
          <p:cNvSpPr txBox="1"/>
          <p:nvPr/>
        </p:nvSpPr>
        <p:spPr>
          <a:xfrm>
            <a:off x="5900738" y="1321356"/>
            <a:ext cx="2300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log2(CPM counts)</a:t>
            </a:r>
          </a:p>
        </p:txBody>
      </p:sp>
    </p:spTree>
    <p:extLst>
      <p:ext uri="{BB962C8B-B14F-4D97-AF65-F5344CB8AC3E}">
        <p14:creationId xmlns:p14="http://schemas.microsoft.com/office/powerpoint/2010/main" val="836528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78BC0-AF40-5B48-BA67-2228B7D35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Rationale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EA4F76-C08D-0B4B-9C43-901987851E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Validation of results obtained via </a:t>
            </a:r>
            <a:r>
              <a:rPr lang="en-US" dirty="0" err="1"/>
              <a:t>edgeR</a:t>
            </a:r>
            <a:endParaRPr lang="en-US" dirty="0"/>
          </a:p>
          <a:p>
            <a:r>
              <a:rPr lang="en-US" dirty="0"/>
              <a:t>Validation of </a:t>
            </a:r>
            <a:r>
              <a:rPr lang="en-US" dirty="0" err="1"/>
              <a:t>Ebseq</a:t>
            </a:r>
            <a:r>
              <a:rPr lang="en-US" dirty="0"/>
              <a:t> results from previous bioinformatician (limited documentation, no R script to check)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428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D6E35-75A3-4E43-9547-EB729F246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Fibrosis vs. no fibrosis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33963-1BD7-0F49-A864-B23B84542D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NB: in the slides from the previous bioinformatician the results are presented as fibrosis vs. no fibrosis yet the volcano plots are titled cluster 1 vs. 4 and cluster 3 vs. 4 </a:t>
            </a:r>
          </a:p>
          <a:p>
            <a:r>
              <a:rPr lang="en-US" dirty="0"/>
              <a:t>No genes were differentially expressed from my analysis when comparing samples with or without fibrosis (cluster 3 +1 vs. cluster 2 + 4; even when using various pre-test filtering parameters and FDR &lt; 0.1; FC &gt; 1.25)</a:t>
            </a:r>
          </a:p>
          <a:p>
            <a:r>
              <a:rPr lang="en-US" dirty="0" err="1"/>
              <a:t>Ebseq</a:t>
            </a:r>
            <a:r>
              <a:rPr lang="en-US" dirty="0"/>
              <a:t> is meant to be performed on raw count data; it is however possible that the previous bioinformatician used normalized counts instead which could explain the discrepancy; alternatively these are results from cluster 1 vs. 4 and cluster 3 vs. 4 as opposed to fibrosis vs. no fibrosis</a:t>
            </a:r>
          </a:p>
          <a:p>
            <a:r>
              <a:rPr lang="en-US" dirty="0"/>
              <a:t>The following slides demonstrate by boxplots the gene expression counts between ‘fibrosis and no fibrosis’ for genes reported as differentially expressed by the previous bioinformatician</a:t>
            </a:r>
          </a:p>
        </p:txBody>
      </p:sp>
    </p:spTree>
    <p:extLst>
      <p:ext uri="{BB962C8B-B14F-4D97-AF65-F5344CB8AC3E}">
        <p14:creationId xmlns:p14="http://schemas.microsoft.com/office/powerpoint/2010/main" val="175712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5AD05-D30F-7340-8E47-870041C3C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Boxplots on genes reported as significant from </a:t>
            </a:r>
            <a:r>
              <a:rPr lang="en-US" b="1" dirty="0"/>
              <a:t>previous bio</a:t>
            </a:r>
            <a:r>
              <a:rPr lang="en-US" dirty="0"/>
              <a:t>. (fibrosis vs. no fibrosis, no significance by my analysis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5FC0CF5-A498-2B49-A549-B7FF7275F1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0414" y="2281897"/>
            <a:ext cx="5178999" cy="5178999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049456-383E-9A4C-B9D6-256C3FC8B8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6739" y="2192571"/>
            <a:ext cx="5575738" cy="55757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188A6EB-A2DB-3548-A86B-0DB98B9CACE8}"/>
              </a:ext>
            </a:extLst>
          </p:cNvPr>
          <p:cNvSpPr txBox="1"/>
          <p:nvPr/>
        </p:nvSpPr>
        <p:spPr>
          <a:xfrm>
            <a:off x="2259724" y="1912565"/>
            <a:ext cx="3090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raw counts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13DE0E-D77C-5343-A9CC-181ABAF1119A}"/>
              </a:ext>
            </a:extLst>
          </p:cNvPr>
          <p:cNvSpPr txBox="1"/>
          <p:nvPr/>
        </p:nvSpPr>
        <p:spPr>
          <a:xfrm>
            <a:off x="7688317" y="1869405"/>
            <a:ext cx="3090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CPM (normalized to total read counts) </a:t>
            </a:r>
          </a:p>
        </p:txBody>
      </p:sp>
    </p:spTree>
    <p:extLst>
      <p:ext uri="{BB962C8B-B14F-4D97-AF65-F5344CB8AC3E}">
        <p14:creationId xmlns:p14="http://schemas.microsoft.com/office/powerpoint/2010/main" val="1240379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26D79-BC50-5F47-A120-763AD405C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Schistosomiasis infection vs. no infection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0F6D6-C051-0C49-9B20-426ED9C48D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 could not reproduce the findings by the previous bioinformatician who reported several differentially expressed genes here.</a:t>
            </a:r>
          </a:p>
          <a:p>
            <a:pPr lvl="1"/>
            <a:r>
              <a:rPr lang="en-US" dirty="0"/>
              <a:t>Again, in the slides the results are presented as </a:t>
            </a:r>
            <a:r>
              <a:rPr lang="en-US" dirty="0" err="1"/>
              <a:t>Sm</a:t>
            </a:r>
            <a:r>
              <a:rPr lang="en-US" dirty="0"/>
              <a:t> infection vs . no infection but the volcano plots are titled cluster 1 vs. 3 and cluster 2 vs. 4 </a:t>
            </a:r>
          </a:p>
          <a:p>
            <a:r>
              <a:rPr lang="en-US" dirty="0"/>
              <a:t>The next slide illustrates boxplots of genes reported as significant by the previous bioinformatician</a:t>
            </a:r>
          </a:p>
        </p:txBody>
      </p:sp>
    </p:spTree>
    <p:extLst>
      <p:ext uri="{BB962C8B-B14F-4D97-AF65-F5344CB8AC3E}">
        <p14:creationId xmlns:p14="http://schemas.microsoft.com/office/powerpoint/2010/main" val="2165451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4C9A5-0B37-BF42-9D51-00D781868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8488" y="256135"/>
            <a:ext cx="9461938" cy="254985"/>
          </a:xfrm>
        </p:spPr>
        <p:txBody>
          <a:bodyPr>
            <a:noAutofit/>
          </a:bodyPr>
          <a:lstStyle/>
          <a:p>
            <a:r>
              <a:rPr lang="en-US" sz="2800" dirty="0"/>
              <a:t>Boxplots on genes from </a:t>
            </a:r>
            <a:r>
              <a:rPr lang="en-US" sz="2800" b="1" dirty="0"/>
              <a:t>previous bio</a:t>
            </a:r>
            <a:r>
              <a:rPr lang="en-US" sz="2800" dirty="0"/>
              <a:t>. (</a:t>
            </a:r>
            <a:r>
              <a:rPr lang="en-US" sz="2800" dirty="0" err="1"/>
              <a:t>Sm</a:t>
            </a:r>
            <a:r>
              <a:rPr lang="en-US" sz="2800" dirty="0"/>
              <a:t> infection vs. no infections, no significance by my analysis: raw counts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A435C600-1360-944E-974A-0AF1031981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4608" y="383628"/>
            <a:ext cx="9711558" cy="6474372"/>
          </a:xfrm>
        </p:spPr>
      </p:pic>
    </p:spTree>
    <p:extLst>
      <p:ext uri="{BB962C8B-B14F-4D97-AF65-F5344CB8AC3E}">
        <p14:creationId xmlns:p14="http://schemas.microsoft.com/office/powerpoint/2010/main" val="3284940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4C9A5-0B37-BF42-9D51-00D781868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8488" y="256135"/>
            <a:ext cx="9461938" cy="254985"/>
          </a:xfrm>
        </p:spPr>
        <p:txBody>
          <a:bodyPr>
            <a:noAutofit/>
          </a:bodyPr>
          <a:lstStyle/>
          <a:p>
            <a:r>
              <a:rPr lang="en-US" sz="2800" dirty="0"/>
              <a:t>Boxplots on genes from </a:t>
            </a:r>
            <a:r>
              <a:rPr lang="en-US" sz="2800" b="1" dirty="0"/>
              <a:t>previous bio</a:t>
            </a:r>
            <a:r>
              <a:rPr lang="en-US" sz="2800" dirty="0"/>
              <a:t>. (</a:t>
            </a:r>
            <a:r>
              <a:rPr lang="en-US" sz="2800" dirty="0" err="1"/>
              <a:t>Sm</a:t>
            </a:r>
            <a:r>
              <a:rPr lang="en-US" sz="2800" dirty="0"/>
              <a:t> infection vs. no infections, no significance by my analysis: CPM </a:t>
            </a:r>
            <a:r>
              <a:rPr lang="en-US" sz="2800" dirty="0" err="1"/>
              <a:t>normalised</a:t>
            </a:r>
            <a:endParaRPr lang="en-US" sz="2800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C563F60-929E-964A-BAF7-B522E07389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5031" y="550042"/>
            <a:ext cx="9461938" cy="6307958"/>
          </a:xfrm>
        </p:spPr>
      </p:pic>
    </p:spTree>
    <p:extLst>
      <p:ext uri="{BB962C8B-B14F-4D97-AF65-F5344CB8AC3E}">
        <p14:creationId xmlns:p14="http://schemas.microsoft.com/office/powerpoint/2010/main" val="887313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255AC0-502C-8E40-A7D1-21AC7CA1FF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Genes identified as significantly differentially expressed in my analyses using </a:t>
            </a:r>
            <a:r>
              <a:rPr lang="en-US" dirty="0" err="1"/>
              <a:t>EBseq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3DEE68-2BDC-BD4E-BCBA-CBDEF37E91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540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9948C-3D32-5845-AB28-CB4B564F9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 1 vs. 4 (fibrosis with infection </a:t>
            </a:r>
            <a:r>
              <a:rPr lang="en-US" b="1" dirty="0"/>
              <a:t>vs. </a:t>
            </a:r>
            <a:r>
              <a:rPr lang="en-US" dirty="0"/>
              <a:t>no fibrosis no infection)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6C9502-4B24-1E46-9F69-A3A7CBE8BD99}"/>
              </a:ext>
            </a:extLst>
          </p:cNvPr>
          <p:cNvSpPr txBox="1"/>
          <p:nvPr/>
        </p:nvSpPr>
        <p:spPr>
          <a:xfrm>
            <a:off x="735724" y="6183546"/>
            <a:ext cx="3258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FDR &lt; 0.1; FC &gt; 1.25 (18/24 had FDR &lt; 0.05)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E813B6D1-6401-B84F-AF5D-15D20B4FE4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7386981"/>
              </p:ext>
            </p:extLst>
          </p:nvPr>
        </p:nvGraphicFramePr>
        <p:xfrm>
          <a:off x="1229614" y="1824737"/>
          <a:ext cx="9732771" cy="43531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3235">
                  <a:extLst>
                    <a:ext uri="{9D8B030D-6E8A-4147-A177-3AD203B41FA5}">
                      <a16:colId xmlns:a16="http://schemas.microsoft.com/office/drawing/2014/main" val="1244513631"/>
                    </a:ext>
                  </a:extLst>
                </a:gridCol>
                <a:gridCol w="1178454">
                  <a:extLst>
                    <a:ext uri="{9D8B030D-6E8A-4147-A177-3AD203B41FA5}">
                      <a16:colId xmlns:a16="http://schemas.microsoft.com/office/drawing/2014/main" val="1098180273"/>
                    </a:ext>
                  </a:extLst>
                </a:gridCol>
                <a:gridCol w="5092607">
                  <a:extLst>
                    <a:ext uri="{9D8B030D-6E8A-4147-A177-3AD203B41FA5}">
                      <a16:colId xmlns:a16="http://schemas.microsoft.com/office/drawing/2014/main" val="1341652054"/>
                    </a:ext>
                  </a:extLst>
                </a:gridCol>
                <a:gridCol w="1620375">
                  <a:extLst>
                    <a:ext uri="{9D8B030D-6E8A-4147-A177-3AD203B41FA5}">
                      <a16:colId xmlns:a16="http://schemas.microsoft.com/office/drawing/2014/main" val="1178318996"/>
                    </a:ext>
                  </a:extLst>
                </a:gridCol>
                <a:gridCol w="768100">
                  <a:extLst>
                    <a:ext uri="{9D8B030D-6E8A-4147-A177-3AD203B41FA5}">
                      <a16:colId xmlns:a16="http://schemas.microsoft.com/office/drawing/2014/main" val="3940178449"/>
                    </a:ext>
                  </a:extLst>
                </a:gridCol>
              </a:tblGrid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ensembl_gene_id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external_gene_name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description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percentage_gene_gc_content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realFC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3846067140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ENSG00000132849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INADL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InaD-like (Drosophila) [Source:HGNC Symbol;Acc:28881]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40.43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1.615035217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415940228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ENSG00000121933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ADORA3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adenosine A3 receptor [Source:HGNC Symbol;Acc:268]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41.45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2.172253972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1846283687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ENSG00000023902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PLEKHO1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pleckstrin homology domain containing, family O member 1 [Source:HGNC Symbol;Acc:24310]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51.61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0.745012846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331011684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ENSG00000133805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AMPD3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adenosine monophosphate deaminase 3 [Source:HGNC Symbol;Acc:470]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44.29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1.61775703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1316982486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ENSG00000176148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TCP11L1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t-complex 11, testis-specific-like 1 [Source:HGNC Symbol;Acc:25655]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42.1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2.01045824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2288902836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ENSG00000149798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CDC42EP2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CDC42 effector protein (Rho GTPase binding) 2 [Source:HGNC Symbol;Acc:16263]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56.24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0.591597231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2649609549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ENSG00000172243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CLEC7A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C-type lectin domain family 7, member A [Source:HGNC Symbol;Acc:14558]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37.42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0.67911607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972571417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ENSG00000182957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SPATA13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spermatogenesis associated 13 [Source:HGNC Symbol;Acc:23222]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44.13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0.731438498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4026407918"/>
                  </a:ext>
                </a:extLst>
              </a:tr>
              <a:tr h="310923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ENSG00000138623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SEMA7A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semaphorin 7A, GPI membrane anchor (John Milton Hagen blood group) [Source:HGNC Symbol;Acc:10741]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57.93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2.055634285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1991518548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ENSG00000103313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MEFV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Mediterranean fever [Source:HGNC Symbol;Acc:6998]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51.42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0.614565081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2813758199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ENSG00000103381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CPPED1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calcineurin-like phosphoesterase domain containing 1 [Source:HGNC Symbol;Acc:25632]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44.49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0.645215197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200761752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ENSG00000140749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IGSF6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immunoglobulin superfamily, member 6 [Source:HGNC Symbol;Acc:5953]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40.88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0.708091625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2195148848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ENSG00000167264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DUS2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dihydrouridine synthase 2 [Source:HGNC Symbol;Acc:26014]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48.49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1.795049143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4244861172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ENSG00000123700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KCNJ2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potassium inwardly-rectifying channel, subfamily J, member 2 [Source:HGNC Symbol;Acc:6263]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41.95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0.598016369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1165484152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ENSG00000157551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KCNJ15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potassium inwardly-rectifying channel, subfamily J, member 15 [Source:HGNC Symbol;Acc:6261]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41.08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0.662801993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3250486847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ENSG00000163823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CCR1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chemokine (C-C motif) receptor 1 [Source:HGNC Symbol;Acc:1602]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46.61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0.593070805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874737021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ENSG00000196549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MME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membrane metallo-endopeptidase [Source:HGNC Symbol;Acc:7154]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37.52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0.566558757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4024288882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ENSG00000174125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TLR1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toll-like receptor 1 [Source:HGNC Symbol;Acc:11847]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40.78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0.695219654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1944652223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ENSG00000135605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TEC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tec protein tyrosine kinase [Source:HGNC Symbol;Acc:11719]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40.44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2.665843968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3731102622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ENSG00000137462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TLR2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toll-like receptor 2 [Source:HGNC Symbol;Acc:11848]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39.33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0.684258638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186069678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ENSG00000119900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OGFRL1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opioid growth factor receptor-like 1 [Source:HGNC Symbol;Acc:21378]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36.22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0.686777888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1383990256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ENSG00000112096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SOD2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superoxide dismutase 2, mitochondrial [Source:HGNC Symbol;Acc:11180]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42.3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0.673920891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1704396153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ENSG00000197081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IGF2R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insulin-like growth factor 2 receptor [Source:HGNC Symbol;Acc:5467]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45.55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0.733802817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2012171338"/>
                  </a:ext>
                </a:extLst>
              </a:tr>
              <a:tr h="168351"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ENSG00000148110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HIATL1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ZA" sz="1000" u="none" strike="noStrike">
                          <a:effectLst/>
                        </a:rPr>
                        <a:t>hippocampus abundant transcript-like 1 [Source:HGNC Symbol;Acc:23376]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>
                          <a:effectLst/>
                        </a:rPr>
                        <a:t>40.66</a:t>
                      </a:r>
                      <a:endParaRPr lang="en-ZA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ZA" sz="1000" u="none" strike="noStrike" dirty="0">
                          <a:effectLst/>
                        </a:rPr>
                        <a:t>0.615308797</a:t>
                      </a:r>
                      <a:endParaRPr lang="en-ZA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91" marR="7891" marT="7891" marB="0" anchor="b"/>
                </a:tc>
                <a:extLst>
                  <a:ext uri="{0D108BD9-81ED-4DB2-BD59-A6C34878D82A}">
                    <a16:rowId xmlns:a16="http://schemas.microsoft.com/office/drawing/2014/main" val="3825485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2737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1352</Words>
  <Application>Microsoft Macintosh PowerPoint</Application>
  <PresentationFormat>Widescreen</PresentationFormat>
  <Paragraphs>252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RNAseq analysis with EBseq</vt:lpstr>
      <vt:lpstr>Rationale</vt:lpstr>
      <vt:lpstr>Fibrosis vs. no fibrosis</vt:lpstr>
      <vt:lpstr>Boxplots on genes reported as significant from previous bio. (fibrosis vs. no fibrosis, no significance by my analysis</vt:lpstr>
      <vt:lpstr>Schistosomiasis infection vs. no infection</vt:lpstr>
      <vt:lpstr>Boxplots on genes from previous bio. (Sm infection vs. no infections, no significance by my analysis: raw counts</vt:lpstr>
      <vt:lpstr>Boxplots on genes from previous bio. (Sm infection vs. no infections, no significance by my analysis: CPM normalised</vt:lpstr>
      <vt:lpstr>Genes identified as significantly differentially expressed in my analyses using EBseq</vt:lpstr>
      <vt:lpstr>Cluster 1 vs. 4 (fibrosis with infection vs. no fibrosis no infection)</vt:lpstr>
      <vt:lpstr>PowerPoint Presentation</vt:lpstr>
      <vt:lpstr>Cluster 3 vs. 4 (fibrosis no infection vs. no fibrosis no infection)</vt:lpstr>
      <vt:lpstr>PowerPoint Presentation</vt:lpstr>
      <vt:lpstr>Cluster 2 vs. 4 (infection, no fibrosis vs. no infection no fibrosis)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RNAseq analysis with EBseq</dc:title>
  <dc:creator>KSL</dc:creator>
  <cp:lastModifiedBy>KSL</cp:lastModifiedBy>
  <cp:revision>25</cp:revision>
  <dcterms:created xsi:type="dcterms:W3CDTF">2020-11-25T08:39:10Z</dcterms:created>
  <dcterms:modified xsi:type="dcterms:W3CDTF">2020-11-26T11:04:02Z</dcterms:modified>
</cp:coreProperties>
</file>